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T Sans Narrow"/>
      <p:regular r:id="rId13"/>
      <p:bold r:id="rId14"/>
    </p:embeddedFont>
    <p:embeddedFont>
      <p:font typeface="Open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TSansNarrow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penSans-regular.fntdata"/><Relationship Id="rId14" Type="http://schemas.openxmlformats.org/officeDocument/2006/relationships/font" Target="fonts/PTSansNarrow-bold.fntdata"/><Relationship Id="rId17" Type="http://schemas.openxmlformats.org/officeDocument/2006/relationships/font" Target="fonts/OpenSans-italic.fntdata"/><Relationship Id="rId16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43285e6a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43285e6a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43285e6a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43285e6a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43285e6a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43285e6a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43285e6a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43285e6a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43285e6a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43285e6a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43285e6a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43285e6a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/>
              <a:t>Atividade 3: 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/>
              <a:t>Problema de Modelagem</a:t>
            </a:r>
            <a:endParaRPr sz="41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979700" y="2850050"/>
            <a:ext cx="5050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Aluno: Clésio Gonçalves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Orientador: Prof. Romuere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 de Modelagem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>
                <a:solidFill>
                  <a:srgbClr val="0000FF"/>
                </a:solidFill>
              </a:rPr>
              <a:t>Entradas e saídas são conhecidos</a:t>
            </a:r>
            <a:r>
              <a:rPr lang="pt-BR"/>
              <a:t>, mas o </a:t>
            </a:r>
            <a:r>
              <a:rPr b="1" lang="pt-BR">
                <a:solidFill>
                  <a:schemeClr val="accent2"/>
                </a:solidFill>
              </a:rPr>
              <a:t>modelo</a:t>
            </a:r>
            <a:r>
              <a:rPr lang="pt-BR"/>
              <a:t> que forneça a saída correta para cada entrada é </a:t>
            </a:r>
            <a:r>
              <a:rPr b="1" lang="pt-BR">
                <a:solidFill>
                  <a:schemeClr val="accent2"/>
                </a:solidFill>
              </a:rPr>
              <a:t>desconhecido</a:t>
            </a:r>
            <a:endParaRPr b="1">
              <a:solidFill>
                <a:schemeClr val="accent2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550" y="2571750"/>
            <a:ext cx="4598900" cy="14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Método automático para detecção de Leishmaniose Visceral em humanos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objetivo é desenvolver um </a:t>
            </a:r>
            <a:r>
              <a:rPr lang="pt-BR" u="sng"/>
              <a:t>sistema computacional</a:t>
            </a:r>
            <a:r>
              <a:rPr lang="pt-BR"/>
              <a:t> </a:t>
            </a:r>
            <a:r>
              <a:rPr b="1" lang="pt-BR"/>
              <a:t>(modelo)</a:t>
            </a:r>
            <a:r>
              <a:rPr lang="pt-BR"/>
              <a:t> para auxílio ao </a:t>
            </a:r>
            <a:r>
              <a:rPr lang="pt-BR" u="sng"/>
              <a:t>diagnóstico da leishmaniose visceral</a:t>
            </a:r>
            <a:r>
              <a:rPr lang="pt-BR"/>
              <a:t> </a:t>
            </a:r>
            <a:r>
              <a:rPr b="1" lang="pt-BR"/>
              <a:t>(saída)</a:t>
            </a:r>
            <a:r>
              <a:rPr lang="pt-BR"/>
              <a:t> em i</a:t>
            </a:r>
            <a:r>
              <a:rPr lang="pt-BR" u="sng"/>
              <a:t>magens provenientes do exame parasitológico (microscopia) do material aspirado da medula óssea</a:t>
            </a:r>
            <a:r>
              <a:rPr lang="pt-BR"/>
              <a:t> </a:t>
            </a:r>
            <a:r>
              <a:rPr b="1" lang="pt-BR"/>
              <a:t>(entrada)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Entrada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Imagens de  campos de lâminas</a:t>
            </a:r>
            <a:endParaRPr b="1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475" y="1897325"/>
            <a:ext cx="3363987" cy="25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425" y="1893075"/>
            <a:ext cx="3363975" cy="252013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259975" y="4376250"/>
            <a:ext cx="8520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/>
              <a:t>Fonte:</a:t>
            </a:r>
            <a:r>
              <a:rPr lang="pt-BR" sz="1000"/>
              <a:t> M. Farahi, H. Rabbani, A. Mehri, “Automatic Boundary Extraction of Leishman Bodies in Bone Marrow Samples from Patients with Visceral Leishmaniasis”, Journal of Isfahan Medical School,  vol. 32, no. 286, 3rd week, July 2014.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S</a:t>
            </a:r>
            <a:r>
              <a:rPr b="1" lang="pt-BR"/>
              <a:t>istema de visão computacional para analisar automaticamente campos de lâminas para detectar a presença da LV</a:t>
            </a:r>
            <a:endParaRPr b="1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etapa de desenvolvimento do sistema de visão computacional é usualmente dividida em algumas processos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pré-processamento </a:t>
            </a:r>
            <a:r>
              <a:rPr lang="pt-BR"/>
              <a:t>(tratar as imagens, redimensioná-las, remover ruı́dos, ajustar brilho e balancear contraste)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segmentação</a:t>
            </a:r>
            <a:r>
              <a:rPr lang="pt-BR"/>
              <a:t> (isolar regiões de interesse na imagem - </a:t>
            </a:r>
            <a:r>
              <a:rPr lang="pt-BR" u="sng"/>
              <a:t>Otsu e k-médias, SLIC, U-Nets</a:t>
            </a:r>
            <a:r>
              <a:rPr lang="pt-BR"/>
              <a:t>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extração de caracterı́sticas </a:t>
            </a:r>
            <a:r>
              <a:rPr lang="pt-BR"/>
              <a:t>(informações de forma, cor e textura - </a:t>
            </a:r>
            <a:r>
              <a:rPr lang="pt-BR" u="sng"/>
              <a:t>descritores padrão binário local,  matriz de co-ocorrência de nı́veis de cinza e CNNs</a:t>
            </a:r>
            <a:r>
              <a:rPr lang="pt-BR"/>
              <a:t>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b="1" lang="pt-BR"/>
              <a:t>classificação</a:t>
            </a:r>
            <a:r>
              <a:rPr lang="pt-BR"/>
              <a:t> (diagnóstico da presença da LV nas imagens - </a:t>
            </a:r>
            <a:r>
              <a:rPr lang="pt-BR" u="sng"/>
              <a:t>máquina de vetor de suporte e comitê de classificadores (floresta aleatória, AdaBoost e XGBoost</a:t>
            </a:r>
            <a:r>
              <a:rPr lang="pt-BR"/>
              <a:t>))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Saída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Diagnóstico (classificação) das imagens em positivo ou negativo para LV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